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18" r:id="rId2"/>
    <p:sldId id="468" r:id="rId3"/>
    <p:sldId id="366" r:id="rId4"/>
    <p:sldId id="474" r:id="rId5"/>
    <p:sldId id="354" r:id="rId6"/>
    <p:sldId id="355" r:id="rId7"/>
    <p:sldId id="442" r:id="rId8"/>
    <p:sldId id="363" r:id="rId9"/>
    <p:sldId id="361" r:id="rId10"/>
    <p:sldId id="443" r:id="rId11"/>
    <p:sldId id="368" r:id="rId12"/>
    <p:sldId id="460" r:id="rId13"/>
    <p:sldId id="463" r:id="rId14"/>
    <p:sldId id="457" r:id="rId15"/>
    <p:sldId id="456" r:id="rId16"/>
    <p:sldId id="464" r:id="rId17"/>
    <p:sldId id="469" r:id="rId18"/>
    <p:sldId id="470" r:id="rId19"/>
    <p:sldId id="471" r:id="rId20"/>
    <p:sldId id="473" r:id="rId21"/>
    <p:sldId id="472" r:id="rId22"/>
    <p:sldId id="467" r:id="rId23"/>
    <p:sldId id="459" r:id="rId24"/>
    <p:sldId id="466" r:id="rId25"/>
    <p:sldId id="461" r:id="rId26"/>
    <p:sldId id="286" r:id="rId27"/>
    <p:sldId id="462" r:id="rId28"/>
    <p:sldId id="44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9F"/>
    <a:srgbClr val="F949A9"/>
    <a:srgbClr val="FF0F0F"/>
    <a:srgbClr val="BF50FF"/>
    <a:srgbClr val="BF50C8"/>
    <a:srgbClr val="E6B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3" autoAdjust="0"/>
    <p:restoredTop sz="96271" autoAdjust="0"/>
  </p:normalViewPr>
  <p:slideViewPr>
    <p:cSldViewPr snapToGrid="0">
      <p:cViewPr varScale="1">
        <p:scale>
          <a:sx n="115" d="100"/>
          <a:sy n="115" d="100"/>
        </p:scale>
        <p:origin x="224" y="232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Strongly Disagree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Developing a network instrument is simple.</c:v>
                </c:pt>
                <c:pt idx="1">
                  <c:v>Deploying a network instrument is simple.</c:v>
                </c:pt>
                <c:pt idx="2">
                  <c:v>Converting network data for analysis is simple.</c:v>
                </c:pt>
                <c:pt idx="3">
                  <c:v>The social network community is supportive.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</c:v>
                </c:pt>
                <c:pt idx="1">
                  <c:v>22</c:v>
                </c:pt>
                <c:pt idx="2">
                  <c:v>16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0-49E3-8A2D-B20A10F5ED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Somewhat Disagree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Developing a network instrument is simple.</c:v>
                </c:pt>
                <c:pt idx="1">
                  <c:v>Deploying a network instrument is simple.</c:v>
                </c:pt>
                <c:pt idx="2">
                  <c:v>Converting network data for analysis is simple.</c:v>
                </c:pt>
                <c:pt idx="3">
                  <c:v>The social network community is supportive.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42</c:v>
                </c:pt>
                <c:pt idx="1">
                  <c:v>41</c:v>
                </c:pt>
                <c:pt idx="2">
                  <c:v>43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80-49E3-8A2D-B20A10F5ED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Neither Agree or Disagree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Developing a network instrument is simple.</c:v>
                </c:pt>
                <c:pt idx="1">
                  <c:v>Deploying a network instrument is simple.</c:v>
                </c:pt>
                <c:pt idx="2">
                  <c:v>Converting network data for analysis is simple.</c:v>
                </c:pt>
                <c:pt idx="3">
                  <c:v>The social network community is supportive.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19</c:v>
                </c:pt>
                <c:pt idx="1">
                  <c:v>23</c:v>
                </c:pt>
                <c:pt idx="2">
                  <c:v>23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80-49E3-8A2D-B20A10F5ED0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Somewhat Agree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Developing a network instrument is simple.</c:v>
                </c:pt>
                <c:pt idx="1">
                  <c:v>Deploying a network instrument is simple.</c:v>
                </c:pt>
                <c:pt idx="2">
                  <c:v>Converting network data for analysis is simple.</c:v>
                </c:pt>
                <c:pt idx="3">
                  <c:v>The social network community is supportive.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18</c:v>
                </c:pt>
                <c:pt idx="1">
                  <c:v>14</c:v>
                </c:pt>
                <c:pt idx="2">
                  <c:v>20</c:v>
                </c:pt>
                <c:pt idx="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680-49E3-8A2D-B20A10F5ED0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Strongly Agree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Developing a network instrument is simple.</c:v>
                </c:pt>
                <c:pt idx="1">
                  <c:v>Deploying a network instrument is simple.</c:v>
                </c:pt>
                <c:pt idx="2">
                  <c:v>Converting network data for analysis is simple.</c:v>
                </c:pt>
                <c:pt idx="3">
                  <c:v>The social network community is supportive.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5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80-49E3-8A2D-B20A10F5ED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325912"/>
        <c:axId val="419327552"/>
      </c:barChart>
      <c:catAx>
        <c:axId val="419325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327552"/>
        <c:crosses val="autoZero"/>
        <c:auto val="1"/>
        <c:lblAlgn val="ctr"/>
        <c:lblOffset val="100"/>
        <c:noMultiLvlLbl val="0"/>
      </c:catAx>
      <c:valAx>
        <c:axId val="41932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325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658BF-2B72-469F-99B7-7926B5FA9E9C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482E1-F7BC-42FC-964C-E7D93495E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5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56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C7B51F-EBFB-4F89-8EB7-D81EF689ECA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46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482E1-F7BC-42FC-964C-E7D93495E4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9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72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482E1-F7BC-42FC-964C-E7D93495E4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3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482E1-F7BC-42FC-964C-E7D93495E4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1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64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482E1-F7BC-42FC-964C-E7D93495E4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9410095" y="-122161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5" name="Picture 4" descr="NWU PPT Wide Opt 2 - No Wordmark_Separator 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78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>
                <a:latin typeface="Arial"/>
              </a:defRPr>
            </a:lvl1pPr>
            <a:lvl2pPr>
              <a:defRPr sz="3733">
                <a:latin typeface="Arial"/>
              </a:defRPr>
            </a:lvl2pPr>
            <a:lvl3pPr>
              <a:defRPr sz="3200">
                <a:latin typeface="Arial"/>
              </a:defRPr>
            </a:lvl3pPr>
            <a:lvl4pPr>
              <a:defRPr sz="2667">
                <a:latin typeface="Arial"/>
              </a:defRPr>
            </a:lvl4pPr>
            <a:lvl5pPr>
              <a:defRPr sz="2667">
                <a:latin typeface="Arial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0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>
                <a:latin typeface="Arial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>
                <a:latin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96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5/13/18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181597" y="-40607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09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5/13/18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1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4" name="Picture 3" descr="NWU PPT Wide Opt 2 - No Wordmark_Separator 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5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5/13/18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5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4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5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>
                <a:latin typeface="Arial"/>
              </a:defRPr>
            </a:lvl1pPr>
            <a:lvl2pPr>
              <a:defRPr sz="3200">
                <a:latin typeface="Arial"/>
              </a:defRPr>
            </a:lvl2pPr>
            <a:lvl3pPr>
              <a:defRPr sz="2667">
                <a:latin typeface="Arial"/>
              </a:defRPr>
            </a:lvl3pPr>
            <a:lvl4pPr>
              <a:defRPr sz="2400">
                <a:latin typeface="Arial"/>
              </a:defRPr>
            </a:lvl4pPr>
            <a:lvl5pPr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>
                <a:latin typeface="Arial"/>
              </a:defRPr>
            </a:lvl1pPr>
            <a:lvl2pPr>
              <a:defRPr sz="3200">
                <a:latin typeface="Arial"/>
              </a:defRPr>
            </a:lvl2pPr>
            <a:lvl3pPr>
              <a:defRPr sz="2667">
                <a:latin typeface="Arial"/>
              </a:defRPr>
            </a:lvl3pPr>
            <a:lvl4pPr>
              <a:defRPr sz="2400">
                <a:latin typeface="Arial"/>
              </a:defRPr>
            </a:lvl4pPr>
            <a:lvl5pPr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3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667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133">
                <a:latin typeface="Arial"/>
              </a:defRPr>
            </a:lvl4pPr>
            <a:lvl5pPr>
              <a:defRPr sz="2133">
                <a:latin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667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133">
                <a:latin typeface="Arial"/>
              </a:defRPr>
            </a:lvl4pPr>
            <a:lvl5pPr>
              <a:defRPr sz="2133">
                <a:latin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5/13/18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WU PPT Wide Opt 2_Master.jp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tiff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workcanva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hyperlink" Target="mailto:patrick.janulis@northwestern.edu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emf"/><Relationship Id="rId5" Type="http://schemas.openxmlformats.org/officeDocument/2006/relationships/hyperlink" Target="http://www.patrickjanulis.com/" TargetMode="External"/><Relationship Id="rId10" Type="http://schemas.openxmlformats.org/officeDocument/2006/relationships/image" Target="../media/image52.jpg"/><Relationship Id="rId4" Type="http://schemas.openxmlformats.org/officeDocument/2006/relationships/hyperlink" Target="http://www.networkcanvas.com/" TargetMode="External"/><Relationship Id="rId9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WU PPT Wide Opt 2_Cover 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43"/>
            <a:ext cx="12192000" cy="6864096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1385835" y="3831085"/>
            <a:ext cx="10645744" cy="125438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Patrick Janulis, PhD</a:t>
            </a:r>
          </a:p>
          <a:p>
            <a:pPr algn="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Assistant Professor </a:t>
            </a:r>
          </a:p>
          <a:p>
            <a:pPr algn="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Department of Medical Social Sciences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65613" y="2047808"/>
            <a:ext cx="9765966" cy="1062038"/>
          </a:xfrm>
        </p:spPr>
        <p:txBody>
          <a:bodyPr>
            <a:noAutofit/>
          </a:bodyPr>
          <a:lstStyle/>
          <a:p>
            <a:r>
              <a:rPr lang="en-US" sz="4400" b="1" dirty="0"/>
              <a:t>Network Canvas</a:t>
            </a:r>
            <a:br>
              <a:rPr lang="en-US" sz="3600" b="1" dirty="0"/>
            </a:br>
            <a:r>
              <a:rPr lang="en-US" sz="2800" i="1" dirty="0"/>
              <a:t>Duke Social Networks and Health Workshop 2018</a:t>
            </a:r>
            <a:endParaRPr lang="en-US" sz="3600" i="1" dirty="0"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38" y="0"/>
            <a:ext cx="3968241" cy="1028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20" y="5424689"/>
            <a:ext cx="6516180" cy="12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944" y="35145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NetCanvas</a:t>
            </a:r>
            <a:r>
              <a:rPr lang="en-US" sz="3600" b="1" dirty="0"/>
              <a:t>-R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593" y="1737751"/>
            <a:ext cx="4237914" cy="30602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804" b="6724"/>
          <a:stretch/>
        </p:blipFill>
        <p:spPr>
          <a:xfrm>
            <a:off x="2798361" y="3123526"/>
            <a:ext cx="4616079" cy="2929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25" y="1737751"/>
            <a:ext cx="3952871" cy="21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41981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Evaluation of the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2" y="2144422"/>
            <a:ext cx="6254471" cy="2337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2465" r="2080" b="5434"/>
          <a:stretch/>
        </p:blipFill>
        <p:spPr>
          <a:xfrm>
            <a:off x="6519953" y="1053207"/>
            <a:ext cx="4789933" cy="4971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65482" y="5620617"/>
            <a:ext cx="4184878" cy="57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Usability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738"/>
          <a:stretch/>
        </p:blipFill>
        <p:spPr>
          <a:xfrm>
            <a:off x="2152483" y="1283534"/>
            <a:ext cx="7897826" cy="49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4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Efficiency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986"/>
          <a:stretch/>
        </p:blipFill>
        <p:spPr>
          <a:xfrm>
            <a:off x="2237351" y="1194173"/>
            <a:ext cx="7444890" cy="448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7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1" y="555034"/>
            <a:ext cx="6339445" cy="17374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66618" y="6434753"/>
            <a:ext cx="1920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R01 DA042711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20786" y="2516623"/>
            <a:ext cx="11329960" cy="3018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1800" dirty="0"/>
              <a:t>Project Team</a:t>
            </a:r>
          </a:p>
          <a:p>
            <a:pPr algn="l"/>
            <a:endParaRPr lang="en-US" sz="1800" dirty="0"/>
          </a:p>
          <a:p>
            <a:pPr algn="l"/>
            <a:r>
              <a:rPr lang="en-US" sz="1800" b="1" dirty="0"/>
              <a:t>Principal Investigators: </a:t>
            </a:r>
            <a:r>
              <a:rPr lang="en-US" sz="1800" dirty="0"/>
              <a:t>Drs. Michelle Birkett and Gregory Phillips II</a:t>
            </a:r>
          </a:p>
          <a:p>
            <a:pPr algn="l"/>
            <a:r>
              <a:rPr lang="en-US" sz="1800" b="1" dirty="0"/>
              <a:t>Co-Investigators: </a:t>
            </a:r>
            <a:r>
              <a:rPr lang="en-US" sz="1800" dirty="0"/>
              <a:t>Drs. Patrick </a:t>
            </a:r>
            <a:r>
              <a:rPr lang="en-US" sz="1800" dirty="0" err="1"/>
              <a:t>Janulis</a:t>
            </a:r>
            <a:r>
              <a:rPr lang="en-US" sz="1800" dirty="0"/>
              <a:t>, Bernie Hogan, </a:t>
            </a:r>
            <a:r>
              <a:rPr lang="en-US" sz="1800" dirty="0" err="1"/>
              <a:t>Noshir</a:t>
            </a:r>
            <a:r>
              <a:rPr lang="en-US" sz="1800" dirty="0"/>
              <a:t> Contractor, and Michael Bass</a:t>
            </a:r>
          </a:p>
          <a:p>
            <a:pPr algn="l"/>
            <a:r>
              <a:rPr lang="en-US" sz="1800" b="1" dirty="0"/>
              <a:t>Development Team:</a:t>
            </a:r>
            <a:r>
              <a:rPr lang="en-US" sz="1800" dirty="0"/>
              <a:t> Joshua Melville, Steve McKellar, Rebecca Madsen, Jamie Chung, and Bryan Fox</a:t>
            </a:r>
          </a:p>
          <a:p>
            <a:pPr algn="l"/>
            <a:r>
              <a:rPr lang="en-US" sz="1800" b="1" dirty="0"/>
              <a:t>Project Staff: </a:t>
            </a:r>
            <a:r>
              <a:rPr lang="en-US" sz="1800" dirty="0"/>
              <a:t>Kate Banner, Shawna Davis, Elizabeth McConnell, and </a:t>
            </a:r>
            <a:r>
              <a:rPr lang="en-US" sz="1800" dirty="0" err="1"/>
              <a:t>Balint</a:t>
            </a:r>
            <a:r>
              <a:rPr lang="en-US" sz="1800" dirty="0"/>
              <a:t> </a:t>
            </a:r>
            <a:r>
              <a:rPr lang="en-US" sz="1800" dirty="0" err="1"/>
              <a:t>Neray</a:t>
            </a:r>
            <a:endParaRPr lang="en-US" sz="1800" dirty="0"/>
          </a:p>
          <a:p>
            <a:pPr algn="l"/>
            <a:r>
              <a:rPr lang="en-US" sz="1800" b="1" dirty="0"/>
              <a:t>Test Site Leaders: </a:t>
            </a:r>
            <a:r>
              <a:rPr lang="en-US" sz="1800" dirty="0"/>
              <a:t>Drs. Natalie Crawford (Emory University) and Cui Yang (Johns Hopkins University)</a:t>
            </a:r>
          </a:p>
          <a:p>
            <a:pPr algn="l"/>
            <a:r>
              <a:rPr lang="en-US" sz="1800" b="1" dirty="0"/>
              <a:t>Scientific Advisory Board:</a:t>
            </a:r>
            <a:r>
              <a:rPr lang="en-US" sz="1800" dirty="0"/>
              <a:t> Drs. Brian </a:t>
            </a:r>
            <a:r>
              <a:rPr lang="en-US" sz="1800" dirty="0" err="1"/>
              <a:t>Mustanski</a:t>
            </a:r>
            <a:r>
              <a:rPr lang="en-US" sz="1800" dirty="0"/>
              <a:t>, Richard </a:t>
            </a:r>
            <a:r>
              <a:rPr lang="en-US" sz="1800" dirty="0" err="1"/>
              <a:t>D’Aquila</a:t>
            </a:r>
            <a:r>
              <a:rPr lang="en-US" sz="1800" dirty="0"/>
              <a:t>, Martin Everett, </a:t>
            </a:r>
            <a:r>
              <a:rPr lang="en-US" sz="1800" dirty="0" err="1"/>
              <a:t>jimi</a:t>
            </a:r>
            <a:r>
              <a:rPr lang="en-US" sz="1800" dirty="0"/>
              <a:t> </a:t>
            </a:r>
            <a:r>
              <a:rPr lang="en-US" sz="1800" dirty="0" err="1"/>
              <a:t>adams</a:t>
            </a:r>
            <a:r>
              <a:rPr lang="en-US" sz="1800" dirty="0"/>
              <a:t>, and Abel Kho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80AC44-809C-E442-A068-A6305311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34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1"/>
          <a:stretch/>
        </p:blipFill>
        <p:spPr>
          <a:xfrm>
            <a:off x="2144899" y="1914357"/>
            <a:ext cx="8568745" cy="41483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20214" r="18992"/>
          <a:stretch/>
        </p:blipFill>
        <p:spPr>
          <a:xfrm>
            <a:off x="4171066" y="3690824"/>
            <a:ext cx="711197" cy="72100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21093" r="20892"/>
          <a:stretch/>
        </p:blipFill>
        <p:spPr>
          <a:xfrm>
            <a:off x="7014515" y="3665859"/>
            <a:ext cx="697693" cy="741204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20296" t="2055" r="20929" b="3321"/>
          <a:stretch/>
        </p:blipFill>
        <p:spPr>
          <a:xfrm>
            <a:off x="9844460" y="3710991"/>
            <a:ext cx="656023" cy="6509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53" y="256640"/>
            <a:ext cx="6339445" cy="173749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346310" y="1508919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i="1" dirty="0"/>
              <a:t>MPIs: Michelle Birkett &amp; Gregory Phillips II</a:t>
            </a:r>
          </a:p>
        </p:txBody>
      </p:sp>
    </p:spTree>
    <p:extLst>
      <p:ext uri="{BB962C8B-B14F-4D97-AF65-F5344CB8AC3E}">
        <p14:creationId xmlns:p14="http://schemas.microsoft.com/office/powerpoint/2010/main" val="782996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729" y="457201"/>
            <a:ext cx="109728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06" y="217490"/>
            <a:ext cx="8851059" cy="60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83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03BD3-9640-464E-A31E-848A95CB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FindServer">
            <a:hlinkClick r:id="" action="ppaction://media"/>
            <a:extLst>
              <a:ext uri="{FF2B5EF4-FFF2-40B4-BE49-F238E27FC236}">
                <a16:creationId xmlns:a16="http://schemas.microsoft.com/office/drawing/2014/main" id="{AA7060BB-24C7-2647-A118-54CE726E84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6713" y="89210"/>
            <a:ext cx="8201619" cy="61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8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3A8F-0460-4346-A2CD-84EFE739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06BE9-6AE9-E74A-A087-42DD98D1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CreateNodes">
            <a:hlinkClick r:id="" action="ppaction://media"/>
            <a:extLst>
              <a:ext uri="{FF2B5EF4-FFF2-40B4-BE49-F238E27FC236}">
                <a16:creationId xmlns:a16="http://schemas.microsoft.com/office/drawing/2014/main" id="{7F449781-84BD-E44E-9C52-29BA0A300F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734" y="274639"/>
            <a:ext cx="9356532" cy="5847320"/>
          </a:xfrm>
        </p:spPr>
      </p:pic>
    </p:spTree>
    <p:extLst>
      <p:ext uri="{BB962C8B-B14F-4D97-AF65-F5344CB8AC3E}">
        <p14:creationId xmlns:p14="http://schemas.microsoft.com/office/powerpoint/2010/main" val="185918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F406-50FC-504E-BAB9-04EF9D7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reateSociogram">
            <a:hlinkClick r:id="" action="ppaction://media"/>
            <a:extLst>
              <a:ext uri="{FF2B5EF4-FFF2-40B4-BE49-F238E27FC236}">
                <a16:creationId xmlns:a16="http://schemas.microsoft.com/office/drawing/2014/main" id="{7E626DB3-91F8-8740-8DBC-17CCAC996E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733" y="274639"/>
            <a:ext cx="9468043" cy="59170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C9DFA-7036-D84E-90E5-70B02214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3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16" y="1449564"/>
            <a:ext cx="7631070" cy="4874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63" y="193462"/>
            <a:ext cx="5395377" cy="1139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5702" y="574415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949A9"/>
                </a:solidFill>
              </a:rPr>
              <a:t>www.networkcanvas.com</a:t>
            </a:r>
          </a:p>
        </p:txBody>
      </p:sp>
    </p:spTree>
    <p:extLst>
      <p:ext uri="{BB962C8B-B14F-4D97-AF65-F5344CB8AC3E}">
        <p14:creationId xmlns:p14="http://schemas.microsoft.com/office/powerpoint/2010/main" val="385209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5016-04B9-C748-8152-FF052533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rdinalBin">
            <a:hlinkClick r:id="" action="ppaction://media"/>
            <a:extLst>
              <a:ext uri="{FF2B5EF4-FFF2-40B4-BE49-F238E27FC236}">
                <a16:creationId xmlns:a16="http://schemas.microsoft.com/office/drawing/2014/main" id="{23CED6F8-5610-B64E-A5E8-A91DE90CCB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810" y="274639"/>
            <a:ext cx="9277814" cy="57981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3CE4E-1BDD-1D4A-B84C-B6D8CDDE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2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EACF-9056-2B49-B39A-86202F1C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E0348-1BE9-7C45-968A-C780042E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CatBin - 2">
            <a:hlinkClick r:id="" action="ppaction://media"/>
            <a:extLst>
              <a:ext uri="{FF2B5EF4-FFF2-40B4-BE49-F238E27FC236}">
                <a16:creationId xmlns:a16="http://schemas.microsoft.com/office/drawing/2014/main" id="{50D527B5-3808-4549-9002-B5AEF5161A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2401" y="274639"/>
            <a:ext cx="9488526" cy="5929809"/>
          </a:xfrm>
        </p:spPr>
      </p:pic>
    </p:spTree>
    <p:extLst>
      <p:ext uri="{BB962C8B-B14F-4D97-AF65-F5344CB8AC3E}">
        <p14:creationId xmlns:p14="http://schemas.microsoft.com/office/powerpoint/2010/main" val="244645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166" y="3697246"/>
            <a:ext cx="11296481" cy="14697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57" y="274639"/>
            <a:ext cx="6339445" cy="1737496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602857" y="2650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b="1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207576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Outreach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349348"/>
            <a:ext cx="10972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Conferences</a:t>
            </a:r>
          </a:p>
          <a:p>
            <a:pPr lvl="1"/>
            <a:r>
              <a:rPr lang="en-US" sz="2666" i="1" dirty="0"/>
              <a:t>Sunbelt, NASN, EUSN, APHA, CROI </a:t>
            </a:r>
          </a:p>
          <a:p>
            <a:pPr lvl="1"/>
            <a:endParaRPr lang="en-US" sz="2666" i="1" dirty="0"/>
          </a:p>
          <a:p>
            <a:r>
              <a:rPr lang="en-US" sz="3200" dirty="0"/>
              <a:t>Website</a:t>
            </a:r>
          </a:p>
          <a:p>
            <a:pPr lvl="1"/>
            <a:endParaRPr lang="en-US" sz="2666" dirty="0"/>
          </a:p>
          <a:p>
            <a:r>
              <a:rPr lang="en-US" sz="3200" dirty="0"/>
              <a:t>Online focus groups </a:t>
            </a:r>
          </a:p>
          <a:p>
            <a:endParaRPr lang="en-US" sz="3200" dirty="0"/>
          </a:p>
          <a:p>
            <a:r>
              <a:rPr lang="en-US" sz="3200" dirty="0"/>
              <a:t>Demo feedback sessions with investigators</a:t>
            </a:r>
          </a:p>
          <a:p>
            <a:endParaRPr lang="en-US" sz="3200" dirty="0"/>
          </a:p>
          <a:p>
            <a:r>
              <a:rPr lang="en-US" sz="3200" dirty="0"/>
              <a:t>Yearly community survey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9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Community Survey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248225"/>
              </p:ext>
            </p:extLst>
          </p:nvPr>
        </p:nvGraphicFramePr>
        <p:xfrm>
          <a:off x="1132885" y="1599911"/>
          <a:ext cx="9276170" cy="3601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45601" y="1928602"/>
            <a:ext cx="6856827" cy="326736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8083032" y="1692903"/>
            <a:ext cx="2867645" cy="3738760"/>
          </a:xfrm>
          <a:prstGeom prst="rect">
            <a:avLst/>
          </a:prstGeom>
          <a:noFill/>
          <a:ln w="76200">
            <a:solidFill>
              <a:srgbClr val="C05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Sustainment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NIH support</a:t>
            </a:r>
          </a:p>
          <a:p>
            <a:endParaRPr lang="en-US" sz="3200" dirty="0"/>
          </a:p>
          <a:p>
            <a:r>
              <a:rPr lang="en-US" sz="3200" dirty="0"/>
              <a:t>Workshops</a:t>
            </a:r>
          </a:p>
          <a:p>
            <a:endParaRPr lang="en-US" sz="3200" dirty="0"/>
          </a:p>
          <a:p>
            <a:r>
              <a:rPr lang="en-US" sz="3200" dirty="0"/>
              <a:t>Consultation</a:t>
            </a:r>
          </a:p>
          <a:p>
            <a:endParaRPr lang="en-US" sz="3200" dirty="0"/>
          </a:p>
          <a:p>
            <a:r>
              <a:rPr lang="en-US" sz="3200" dirty="0"/>
              <a:t>Strong community involvement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7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6657" y="1350112"/>
            <a:ext cx="5434148" cy="4731499"/>
          </a:xfrm>
        </p:spPr>
        <p:txBody>
          <a:bodyPr>
            <a:normAutofit/>
          </a:bodyPr>
          <a:lstStyle/>
          <a:p>
            <a:r>
              <a:rPr lang="en-US" sz="1867" dirty="0"/>
              <a:t>Develop a machine learning approach to match individuals across personal contact networks and validate it using a large existing dataset of young men who have sex with men (RADAR; U01 DA036939)</a:t>
            </a:r>
          </a:p>
          <a:p>
            <a:endParaRPr lang="en-US" sz="1867" dirty="0"/>
          </a:p>
          <a:p>
            <a:r>
              <a:rPr lang="en-US" sz="1867" dirty="0"/>
              <a:t>Create a graphical user interface to implement the approach as an add-on package to Network Canvas (R01 DA042711)</a:t>
            </a:r>
          </a:p>
          <a:p>
            <a:endParaRPr lang="en-US" sz="1333" dirty="0"/>
          </a:p>
        </p:txBody>
      </p:sp>
      <p:sp>
        <p:nvSpPr>
          <p:cNvPr id="12" name="Rectangle 11"/>
          <p:cNvSpPr/>
          <p:nvPr/>
        </p:nvSpPr>
        <p:spPr>
          <a:xfrm>
            <a:off x="1452790" y="621436"/>
            <a:ext cx="286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Principal Investigator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5263" y="5427114"/>
            <a:ext cx="169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Michelle Birkett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45157" y="5427114"/>
            <a:ext cx="1876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Gregory Phillips II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373" y="3805461"/>
            <a:ext cx="1624564" cy="1624564"/>
          </a:xfrm>
          <a:prstGeom prst="rect">
            <a:avLst/>
          </a:prstGeom>
        </p:spPr>
      </p:pic>
      <p:pic>
        <p:nvPicPr>
          <p:cNvPr id="16" name="Picture 15" descr="Michelle A Birkett, Ph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2" y="3805460"/>
            <a:ext cx="1380131" cy="162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06A186-DC2A-B947-A016-8DD54C04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sz="4800" dirty="0"/>
              <a:t>PUG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45DB6C-87A1-484A-A952-D2E0C78AF1EE}"/>
              </a:ext>
            </a:extLst>
          </p:cNvPr>
          <p:cNvSpPr/>
          <p:nvPr/>
        </p:nvSpPr>
        <p:spPr>
          <a:xfrm>
            <a:off x="1759499" y="3311277"/>
            <a:ext cx="2185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Co-Investigators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202282-196F-4D4E-8570-8FA382297596}"/>
              </a:ext>
            </a:extLst>
          </p:cNvPr>
          <p:cNvSpPr txBox="1"/>
          <p:nvPr/>
        </p:nvSpPr>
        <p:spPr>
          <a:xfrm>
            <a:off x="3758808" y="5423631"/>
            <a:ext cx="1876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Lise</a:t>
            </a:r>
            <a:r>
              <a:rPr lang="en-US" sz="1600" dirty="0"/>
              <a:t> </a:t>
            </a:r>
            <a:r>
              <a:rPr lang="en-US" sz="1600" dirty="0" err="1"/>
              <a:t>Getoor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B8AA4-B194-6A4E-B003-878BA9712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19" y="1146328"/>
            <a:ext cx="1303560" cy="17380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09EFF2-D515-4D49-AC62-35F19B909FA3}"/>
              </a:ext>
            </a:extLst>
          </p:cNvPr>
          <p:cNvSpPr txBox="1"/>
          <p:nvPr/>
        </p:nvSpPr>
        <p:spPr>
          <a:xfrm>
            <a:off x="1883383" y="2941944"/>
            <a:ext cx="1876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Patrick Janulis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EE56C-FE5C-E645-BC10-DF1A4A4F6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908" y="4720081"/>
            <a:ext cx="3699645" cy="12264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64DBD-2E1C-2445-9AA9-1C1041CEC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237" y="3762882"/>
            <a:ext cx="1190816" cy="1667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DFBA38-0C84-B442-B1D9-590A067507FA}"/>
              </a:ext>
            </a:extLst>
          </p:cNvPr>
          <p:cNvSpPr/>
          <p:nvPr/>
        </p:nvSpPr>
        <p:spPr>
          <a:xfrm>
            <a:off x="10365859" y="6410609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R21 LM012578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58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How can you get involved?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Keep an eye on our website</a:t>
            </a:r>
          </a:p>
          <a:p>
            <a:pPr lvl="1"/>
            <a:r>
              <a:rPr lang="en-US" sz="3200" dirty="0">
                <a:hlinkClick r:id="rId3"/>
              </a:rPr>
              <a:t>www.networkcanvas.com</a:t>
            </a:r>
            <a:endParaRPr lang="en-US" sz="3200" dirty="0"/>
          </a:p>
          <a:p>
            <a:pPr marL="609585" lvl="1" indent="0">
              <a:buNone/>
            </a:pPr>
            <a:endParaRPr lang="en-US" sz="3200" dirty="0"/>
          </a:p>
          <a:p>
            <a:r>
              <a:rPr lang="en-US" sz="3200" dirty="0"/>
              <a:t>Sign up for our mailing list to receive updates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Give us feedback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6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228065" y="143944"/>
            <a:ext cx="9643405" cy="1676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/>
              <a:t>Thank you funders, institutional support, and staff!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8094" y="1650545"/>
            <a:ext cx="4740167" cy="2451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Research was supported by:</a:t>
            </a:r>
          </a:p>
          <a:p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R01 DA042711 (PIs: Birkett and Phillips)</a:t>
            </a:r>
          </a:p>
          <a:p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U01 DA036939  (PI: </a:t>
            </a:r>
            <a:r>
              <a:rPr lang="pt-B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Mustanski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R21 LM012578 (PI: Janulis)</a:t>
            </a:r>
          </a:p>
          <a:p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K08 DA037825 (PI: </a:t>
            </a:r>
            <a:r>
              <a:rPr lang="pt-B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Birkett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endParaRPr lang="en-US" sz="2133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8094" y="4193932"/>
            <a:ext cx="371435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hlinkClick r:id="rId3"/>
              </a:rPr>
              <a:t>patrick.janulis@northwestern.edu</a:t>
            </a:r>
            <a:endParaRPr lang="en-US" sz="2000" i="1" dirty="0"/>
          </a:p>
          <a:p>
            <a:r>
              <a:rPr lang="en-US" sz="2000" i="1" dirty="0">
                <a:hlinkClick r:id="rId4"/>
              </a:rPr>
              <a:t>www.networkcanvas.com</a:t>
            </a:r>
            <a:endParaRPr lang="en-US" sz="2000" i="1" dirty="0"/>
          </a:p>
          <a:p>
            <a:r>
              <a:rPr lang="en-US" sz="2000" i="1" dirty="0">
                <a:hlinkClick r:id="rId5"/>
              </a:rPr>
              <a:t>www.patrickjanulis.com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583" y="912138"/>
            <a:ext cx="3400997" cy="881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8" b="35521"/>
          <a:stretch/>
        </p:blipFill>
        <p:spPr>
          <a:xfrm>
            <a:off x="1246527" y="932221"/>
            <a:ext cx="4482594" cy="861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2" t="6887" r="7963" b="40391"/>
          <a:stretch/>
        </p:blipFill>
        <p:spPr>
          <a:xfrm>
            <a:off x="5729121" y="1885362"/>
            <a:ext cx="5022216" cy="2217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9189" r="34233" b="28317"/>
          <a:stretch/>
        </p:blipFill>
        <p:spPr>
          <a:xfrm>
            <a:off x="7970655" y="3662280"/>
            <a:ext cx="3970492" cy="2683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8"/>
          <a:stretch/>
        </p:blipFill>
        <p:spPr>
          <a:xfrm>
            <a:off x="4279415" y="3734694"/>
            <a:ext cx="3745450" cy="26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Adjacency Matrix</a:t>
            </a:r>
          </a:p>
        </p:txBody>
      </p:sp>
      <p:pic>
        <p:nvPicPr>
          <p:cNvPr id="1026" name="Picture 2" descr="Image result for social network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31558" r="56627" b="22029"/>
          <a:stretch/>
        </p:blipFill>
        <p:spPr bwMode="auto">
          <a:xfrm>
            <a:off x="6821905" y="1840831"/>
            <a:ext cx="3653591" cy="3280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ocial network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4" t="31821" r="3170" b="21766"/>
          <a:stretch/>
        </p:blipFill>
        <p:spPr bwMode="auto">
          <a:xfrm>
            <a:off x="1323474" y="1840830"/>
            <a:ext cx="3653590" cy="3280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cial network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4" t="48172" r="41910" b="39170"/>
          <a:stretch/>
        </p:blipFill>
        <p:spPr bwMode="auto">
          <a:xfrm>
            <a:off x="5297907" y="3031958"/>
            <a:ext cx="1389646" cy="8662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8319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54D9-3B1A-654C-9B5A-8B64FA7E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FCEA3-C273-3E4D-892D-4A344638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BEDBC-EF4A-BD4A-BB1F-EE021E80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79" y="568713"/>
            <a:ext cx="7854860" cy="53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3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B_ring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1906" y="1503947"/>
            <a:ext cx="4379494" cy="3810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2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869" y="1840058"/>
            <a:ext cx="5225393" cy="3474006"/>
          </a:xfrm>
          <a:prstGeom prst="rect">
            <a:avLst/>
          </a:prstGeom>
          <a:ln w="12700">
            <a:round/>
          </a:ln>
        </p:spPr>
      </p:pic>
      <p:sp>
        <p:nvSpPr>
          <p:cNvPr id="9" name="TextBox 8"/>
          <p:cNvSpPr txBox="1"/>
          <p:nvPr/>
        </p:nvSpPr>
        <p:spPr>
          <a:xfrm>
            <a:off x="2936395" y="468505"/>
            <a:ext cx="651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Participant-Aided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Sociogram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03633" y="5907505"/>
            <a:ext cx="3007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(Hogan, Carrasco &amp; Wellman, 2007)</a:t>
            </a:r>
          </a:p>
        </p:txBody>
      </p:sp>
    </p:spTree>
    <p:extLst>
      <p:ext uri="{BB962C8B-B14F-4D97-AF65-F5344CB8AC3E}">
        <p14:creationId xmlns:p14="http://schemas.microsoft.com/office/powerpoint/2010/main" val="334259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77518" y="389076"/>
            <a:ext cx="1040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Participant-Aided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Sociogram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– in LYNC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8" t="5961" r="28401" b="48337"/>
          <a:stretch/>
        </p:blipFill>
        <p:spPr bwMode="auto">
          <a:xfrm>
            <a:off x="976553" y="1347537"/>
            <a:ext cx="5185611" cy="422589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" name="TextBox 7"/>
          <p:cNvSpPr txBox="1"/>
          <p:nvPr/>
        </p:nvSpPr>
        <p:spPr>
          <a:xfrm>
            <a:off x="7315201" y="1665838"/>
            <a:ext cx="1272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LYNC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/>
          <a:srcRect l="28426" t="24444" r="32657" b="8889"/>
          <a:stretch/>
        </p:blipFill>
        <p:spPr>
          <a:xfrm>
            <a:off x="6436894" y="1245551"/>
            <a:ext cx="4283243" cy="5019976"/>
          </a:xfrm>
          <a:prstGeom prst="rect">
            <a:avLst/>
          </a:prstGeom>
        </p:spPr>
      </p:pic>
      <p:pic>
        <p:nvPicPr>
          <p:cNvPr id="12" name="Picture 5" descr="lyn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308" y="5805384"/>
            <a:ext cx="1274523" cy="46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1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Large cohort study of young men who have sex with men (YMSM) ages 16-29 in Chicago (N &gt; 1000)</a:t>
            </a:r>
          </a:p>
          <a:p>
            <a:endParaRPr lang="en-US" sz="2800" dirty="0"/>
          </a:p>
          <a:p>
            <a:r>
              <a:rPr lang="en-US" sz="2800" dirty="0"/>
              <a:t>Collecting multilevel data:</a:t>
            </a:r>
          </a:p>
          <a:p>
            <a:pPr lvl="1"/>
            <a:r>
              <a:rPr lang="en-US" sz="2400" b="1" dirty="0"/>
              <a:t>Network</a:t>
            </a:r>
            <a:r>
              <a:rPr lang="en-US" sz="2400" dirty="0"/>
              <a:t> – Social, sexual, drug</a:t>
            </a:r>
          </a:p>
          <a:p>
            <a:pPr lvl="1"/>
            <a:r>
              <a:rPr lang="en-US" sz="2400" b="1" dirty="0"/>
              <a:t>Psychosocial</a:t>
            </a:r>
            <a:r>
              <a:rPr lang="en-US" sz="2400" dirty="0"/>
              <a:t> – Demographics, mental health, drug and alcohol use, HIV preventive behaviors</a:t>
            </a:r>
          </a:p>
          <a:p>
            <a:pPr lvl="1"/>
            <a:r>
              <a:rPr lang="en-US" sz="2400" b="1" dirty="0"/>
              <a:t>Biomedical</a:t>
            </a:r>
            <a:r>
              <a:rPr lang="en-US" sz="2400" dirty="0"/>
              <a:t> – Testing for HIV (phylogenetic), STIs, and drug use</a:t>
            </a:r>
          </a:p>
          <a:p>
            <a:pPr lvl="1"/>
            <a:endParaRPr lang="en-US" sz="2400" dirty="0"/>
          </a:p>
          <a:p>
            <a:r>
              <a:rPr lang="en-US" sz="2800" dirty="0"/>
              <a:t>Participant visits every 6 months for 5 years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02" y="304800"/>
            <a:ext cx="2261399" cy="157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28" y="3676186"/>
            <a:ext cx="5690740" cy="2455230"/>
          </a:xfrm>
          <a:prstGeom prst="rect">
            <a:avLst/>
          </a:prstGeom>
        </p:spPr>
      </p:pic>
      <p:sp>
        <p:nvSpPr>
          <p:cNvPr id="6" name="Shape 95"/>
          <p:cNvSpPr/>
          <p:nvPr/>
        </p:nvSpPr>
        <p:spPr>
          <a:xfrm>
            <a:off x="6246863" y="1375163"/>
            <a:ext cx="5059513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95111" indent="-395111">
              <a:buSzPct val="75000"/>
              <a:buChar char="•"/>
              <a:defRPr sz="18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Must be able to capture </a:t>
            </a:r>
          </a:p>
          <a:p>
            <a:pPr marL="852311" lvl="1" indent="-395111">
              <a:buSzPct val="75000"/>
              <a:buChar char="•"/>
              <a:defRPr sz="18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 to 40 nodes at each time point</a:t>
            </a:r>
          </a:p>
          <a:p>
            <a:pPr marL="852311" lvl="1" indent="-395111">
              <a:buSzPct val="75000"/>
              <a:buChar char="•"/>
              <a:defRPr sz="18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alter X alter connections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2311" lvl="1" indent="-395111">
              <a:buSzPct val="75000"/>
              <a:buChar char="•"/>
              <a:defRPr sz="18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omplex node and edge attributes</a:t>
            </a:r>
          </a:p>
          <a:p>
            <a:pPr marL="852311" lvl="1" indent="-395111">
              <a:buSzPct val="75000"/>
              <a:buChar char="•"/>
              <a:defRPr sz="18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dynamic data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across waves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2311" lvl="1" indent="-395111">
              <a:buSzPct val="75000"/>
              <a:buChar char="•"/>
              <a:defRPr sz="18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skip logic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36697" y="304801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Software Requirements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1768" y="1382692"/>
            <a:ext cx="495772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5111" indent="-395111">
              <a:buSzPct val="75000"/>
              <a:buChar char="•"/>
              <a:defRPr sz="18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Must be intuitive and easy for participants</a:t>
            </a:r>
          </a:p>
          <a:p>
            <a:pPr marL="852311" lvl="1" indent="-395111">
              <a:buSzPct val="75000"/>
              <a:buChar char="•"/>
              <a:defRPr sz="18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Select, position, and manipulate nodes via touch</a:t>
            </a:r>
          </a:p>
        </p:txBody>
      </p:sp>
    </p:spTree>
    <p:extLst>
      <p:ext uri="{BB962C8B-B14F-4D97-AF65-F5344CB8AC3E}">
        <p14:creationId xmlns:p14="http://schemas.microsoft.com/office/powerpoint/2010/main" val="2985823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03063" y="412509"/>
            <a:ext cx="681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Network-R Development Team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3560" y="1339120"/>
            <a:ext cx="7110280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RADAR Network Team Co-Leads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Michelle Birkett, PhD – Co-Investigator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Noshir Contractor, PhD – Co-Investigator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NU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Gregory Phillips II, PhD – Assistant Professor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Patrick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Janulis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PhD – Assistant Professor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Oxford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Bernie Hogan, PhD – Product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Joshua Melville, MSc – Lead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205" r="8746" b="1449"/>
          <a:stretch/>
        </p:blipFill>
        <p:spPr>
          <a:xfrm>
            <a:off x="10382081" y="1039972"/>
            <a:ext cx="1472397" cy="17685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489" y="1039973"/>
            <a:ext cx="1526074" cy="17738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489" y="2927072"/>
            <a:ext cx="1526073" cy="1633610"/>
          </a:xfrm>
          <a:prstGeom prst="rect">
            <a:avLst/>
          </a:prstGeom>
        </p:spPr>
      </p:pic>
      <p:sp>
        <p:nvSpPr>
          <p:cNvPr id="4" name="AutoShape 2" descr="Image result for patrick janulis isgmh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9083"/>
          <a:stretch/>
        </p:blipFill>
        <p:spPr>
          <a:xfrm>
            <a:off x="10355130" y="2914771"/>
            <a:ext cx="1499349" cy="1633610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9" y="150124"/>
            <a:ext cx="1685636" cy="1171102"/>
          </a:xfrm>
          <a:prstGeom prst="rect">
            <a:avLst/>
          </a:prstGeom>
        </p:spPr>
      </p:pic>
      <p:pic>
        <p:nvPicPr>
          <p:cNvPr id="13" name="Picture 12" descr="https://www.oii.ox.ac.uk/wp-content/uploads/2016/06/bernie_hoga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r="26328"/>
          <a:stretch/>
        </p:blipFill>
        <p:spPr bwMode="auto">
          <a:xfrm>
            <a:off x="8747489" y="4654638"/>
            <a:ext cx="1527291" cy="159773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5129" y="4654638"/>
            <a:ext cx="1499349" cy="15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7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anski APHA 2015.pptx" id="{21EAE7F3-D9E7-4181-9A2E-8A1815C679E0}" vid="{75523E3B-89ED-402A-9743-E217EC65F3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13807</TotalTime>
  <Words>541</Words>
  <Application>Microsoft Macintosh PowerPoint</Application>
  <PresentationFormat>Widescreen</PresentationFormat>
  <Paragraphs>132</Paragraphs>
  <Slides>28</Slides>
  <Notes>10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Black</vt:lpstr>
      <vt:lpstr>Calibri</vt:lpstr>
      <vt:lpstr>1_Office Theme</vt:lpstr>
      <vt:lpstr>Network Canvas Duke Social Networks and Health Workshop 2018</vt:lpstr>
      <vt:lpstr>PowerPoint Presentation</vt:lpstr>
      <vt:lpstr>Adjacency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NetCanvas-R</vt:lpstr>
      <vt:lpstr>Evaluation of the Software</vt:lpstr>
      <vt:lpstr>Usability</vt:lpstr>
      <vt:lpstr>Efficiency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Outreach</vt:lpstr>
      <vt:lpstr>Community Survey</vt:lpstr>
      <vt:lpstr>Sustainment</vt:lpstr>
      <vt:lpstr>PUG</vt:lpstr>
      <vt:lpstr>How can you get involved?</vt:lpstr>
      <vt:lpstr>Thank you funders, institutional support, and staff!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 Job Talk</dc:title>
  <dc:creator>Michelle Birkett</dc:creator>
  <cp:lastModifiedBy>Patrick Janulis</cp:lastModifiedBy>
  <cp:revision>256</cp:revision>
  <dcterms:created xsi:type="dcterms:W3CDTF">2016-06-20T04:00:25Z</dcterms:created>
  <dcterms:modified xsi:type="dcterms:W3CDTF">2018-05-14T01:19:10Z</dcterms:modified>
</cp:coreProperties>
</file>